
<file path=[Content_Types].xml><?xml version="1.0" encoding="utf-8"?>
<Types xmlns="http://schemas.openxmlformats.org/package/2006/content-types">
  <Default Extension="xml" ContentType="application/xml"/>
  <Default Extension="jpeg" ContentType="image/jpeg"/>
  <Default Extension="png" ContentType="image/pn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13" r:id="rId3"/>
    <p:sldId id="316" r:id="rId4"/>
    <p:sldId id="315" r:id="rId5"/>
    <p:sldId id="260" r:id="rId6"/>
    <p:sldId id="261" r:id="rId7"/>
    <p:sldId id="300" r:id="rId8"/>
    <p:sldId id="264" r:id="rId9"/>
    <p:sldId id="265" r:id="rId10"/>
    <p:sldId id="299" r:id="rId11"/>
    <p:sldId id="266" r:id="rId12"/>
    <p:sldId id="312" r:id="rId13"/>
    <p:sldId id="268" r:id="rId14"/>
    <p:sldId id="311" r:id="rId15"/>
    <p:sldId id="276" r:id="rId16"/>
    <p:sldId id="304" r:id="rId17"/>
    <p:sldId id="278" r:id="rId18"/>
    <p:sldId id="309" r:id="rId19"/>
    <p:sldId id="308" r:id="rId20"/>
    <p:sldId id="280" r:id="rId21"/>
    <p:sldId id="306" r:id="rId22"/>
    <p:sldId id="285" r:id="rId23"/>
    <p:sldId id="307"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4" d="100"/>
          <a:sy n="84" d="100"/>
        </p:scale>
        <p:origin x="-99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7" Type="http://schemas.openxmlformats.org/officeDocument/2006/relationships/slide" Target="slides/slide6.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printerSettings" Target="printerSettings/printerSettings1.bin"/><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viewProps" Target="viewProps.xml"/><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theme" Target="theme/theme1.xml"/><Relationship Id="rId26" Type="http://schemas.openxmlformats.org/officeDocument/2006/relationships/presProps" Target="presProps.xml"/><Relationship Id="rId11" Type="http://schemas.openxmlformats.org/officeDocument/2006/relationships/slide" Target="slides/slide10.xml"/><Relationship Id="rId29" Type="http://schemas.openxmlformats.org/officeDocument/2006/relationships/tableStyles" Target="tableStyles.xml"/><Relationship Id="rId6" Type="http://schemas.openxmlformats.org/officeDocument/2006/relationships/slide" Target="slides/slide5.xml"/><Relationship Id="rId16" Type="http://schemas.openxmlformats.org/officeDocument/2006/relationships/slide" Target="slides/slide15.xml"/><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6B94E7-4A5D-CB49-B276-3FD7B1FFDBB4}"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790353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6B94E7-4A5D-CB49-B276-3FD7B1FFDBB4}"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3481974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6B94E7-4A5D-CB49-B276-3FD7B1FFDBB4}"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38259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6B94E7-4A5D-CB49-B276-3FD7B1FFDBB4}"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76512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6B94E7-4A5D-CB49-B276-3FD7B1FFDBB4}"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393204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6B94E7-4A5D-CB49-B276-3FD7B1FFDBB4}" type="datetimeFigureOut">
              <a:rPr lang="en-US" smtClean="0"/>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518458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6B94E7-4A5D-CB49-B276-3FD7B1FFDBB4}" type="datetimeFigureOut">
              <a:rPr lang="en-US" smtClean="0"/>
              <a:t>1/19/12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3787875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6B94E7-4A5D-CB49-B276-3FD7B1FFDBB4}" type="datetimeFigureOut">
              <a:rPr lang="en-US" smtClean="0"/>
              <a:t>1/19/12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334538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B94E7-4A5D-CB49-B276-3FD7B1FFDBB4}" type="datetimeFigureOut">
              <a:rPr lang="en-US" smtClean="0"/>
              <a:t>1/19/12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393383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6B94E7-4A5D-CB49-B276-3FD7B1FFDBB4}" type="datetimeFigureOut">
              <a:rPr lang="en-US" smtClean="0"/>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047046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6B94E7-4A5D-CB49-B276-3FD7B1FFDBB4}" type="datetimeFigureOut">
              <a:rPr lang="en-US" smtClean="0"/>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341089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B94E7-4A5D-CB49-B276-3FD7B1FFDBB4}" type="datetimeFigureOut">
              <a:rPr lang="en-US" smtClean="0"/>
              <a:t>1/19/12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DE7CB-14EC-2049-A2B4-14417B266F7C}" type="slidenum">
              <a:rPr lang="en-US" smtClean="0"/>
              <a:t>‹#›</a:t>
            </a:fld>
            <a:endParaRPr lang="en-US"/>
          </a:p>
        </p:txBody>
      </p:sp>
    </p:spTree>
    <p:extLst>
      <p:ext uri="{BB962C8B-B14F-4D97-AF65-F5344CB8AC3E}">
        <p14:creationId xmlns:p14="http://schemas.microsoft.com/office/powerpoint/2010/main" val="1190582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3"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772628">
            <a:off x="685800" y="2130425"/>
            <a:ext cx="7772400" cy="1470025"/>
          </a:xfrm>
        </p:spPr>
        <p:txBody>
          <a:bodyPr/>
          <a:lstStyle/>
          <a:p>
            <a:r>
              <a:rPr lang="en-US" dirty="0" smtClean="0"/>
              <a:t>Competitive Analysis: Portfolio</a:t>
            </a:r>
            <a:endParaRPr lang="en-US" dirty="0"/>
          </a:p>
        </p:txBody>
      </p:sp>
      <p:sp>
        <p:nvSpPr>
          <p:cNvPr id="3" name="Subtitle 2"/>
          <p:cNvSpPr>
            <a:spLocks noGrp="1"/>
          </p:cNvSpPr>
          <p:nvPr>
            <p:ph type="subTitle" idx="1"/>
          </p:nvPr>
        </p:nvSpPr>
        <p:spPr>
          <a:xfrm>
            <a:off x="3034833" y="4444754"/>
            <a:ext cx="6400800" cy="1194045"/>
          </a:xfrm>
        </p:spPr>
        <p:txBody>
          <a:bodyPr>
            <a:normAutofit fontScale="77500" lnSpcReduction="20000"/>
          </a:bodyPr>
          <a:lstStyle/>
          <a:p>
            <a:r>
              <a:rPr lang="en-US" dirty="0" smtClean="0"/>
              <a:t>Jeongho Cho</a:t>
            </a:r>
          </a:p>
          <a:p>
            <a:r>
              <a:rPr lang="en-US" dirty="0" smtClean="0"/>
              <a:t>A97419559</a:t>
            </a:r>
          </a:p>
          <a:p>
            <a:r>
              <a:rPr lang="en-US" dirty="0" smtClean="0"/>
              <a:t>COGS 187A</a:t>
            </a:r>
          </a:p>
          <a:p>
            <a:endParaRPr lang="en-US" dirty="0"/>
          </a:p>
        </p:txBody>
      </p:sp>
    </p:spTree>
    <p:extLst>
      <p:ext uri="{BB962C8B-B14F-4D97-AF65-F5344CB8AC3E}">
        <p14:creationId xmlns:p14="http://schemas.microsoft.com/office/powerpoint/2010/main" val="306267082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93892573"/>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The site looks very professional, yet it is interesting at the same time. Since the site is a scientific government organization’s, it could be boring and heavy with a lot of  formal and dry stuff, yet the site use cute icons and buttons, the site is not as boring as I thought</a:t>
                      </a:r>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The site is very well</a:t>
                      </a:r>
                      <a:r>
                        <a:rPr lang="en-US" sz="1400" b="1" baseline="0" dirty="0" smtClean="0"/>
                        <a:t> organized and has a lot of secondary pages . I can see all the details in the site by moving menu button to another. </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They don’t use cover flow or light</a:t>
                      </a:r>
                      <a:r>
                        <a:rPr lang="en-US" sz="1400" b="1" baseline="0" dirty="0" smtClean="0"/>
                        <a:t> box, but used video player and many of slide like thing to show information. No sorting is allowed in the page.</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r>
                        <a:rPr lang="en-US" sz="1400" b="1" dirty="0" smtClean="0"/>
                        <a:t>Do</a:t>
                      </a:r>
                      <a:r>
                        <a:rPr lang="en-US" sz="1400" b="1" baseline="0" dirty="0" smtClean="0"/>
                        <a:t> not have a typical styled navigation in footer, yet there is a site map button. When you click that it shows 9 different categories and sub menus so that you can move easily.</a:t>
                      </a:r>
                    </a:p>
                    <a:p>
                      <a:r>
                        <a:rPr lang="en-US" sz="1400" b="1" baseline="0" dirty="0" smtClean="0"/>
                        <a:t>When you are in ‘a’ part you can see exactly where you at since there is a table menu on the left side of the body.   </a:t>
                      </a:r>
                      <a:endParaRPr lang="en-US" sz="1400" b="1" dirty="0"/>
                    </a:p>
                  </a:txBody>
                  <a:tcPr/>
                </a:tc>
              </a:tr>
            </a:tbl>
          </a:graphicData>
        </a:graphic>
      </p:graphicFrame>
      <p:sp>
        <p:nvSpPr>
          <p:cNvPr id="2" name="Rectangle 1"/>
          <p:cNvSpPr/>
          <p:nvPr/>
        </p:nvSpPr>
        <p:spPr>
          <a:xfrm>
            <a:off x="478747" y="228902"/>
            <a:ext cx="2286001" cy="738664"/>
          </a:xfrm>
          <a:prstGeom prst="rect">
            <a:avLst/>
          </a:prstGeom>
        </p:spPr>
        <p:txBody>
          <a:bodyPr>
            <a:spAutoFit/>
          </a:bodyPr>
          <a:lstStyle/>
          <a:p>
            <a:pPr lvl="0"/>
            <a:r>
              <a:rPr lang="en-US" sz="1400" b="1" dirty="0" smtClean="0">
                <a:solidFill>
                  <a:prstClr val="black"/>
                </a:solidFill>
              </a:rPr>
              <a:t>NASA</a:t>
            </a:r>
          </a:p>
          <a:p>
            <a:pPr lvl="0"/>
            <a:r>
              <a:rPr lang="en-US" sz="1400" b="1" dirty="0" smtClean="0">
                <a:solidFill>
                  <a:prstClr val="black"/>
                </a:solidFill>
              </a:rPr>
              <a:t>URL</a:t>
            </a:r>
            <a:r>
              <a:rPr lang="en-US" sz="1400" b="1" dirty="0">
                <a:solidFill>
                  <a:prstClr val="black"/>
                </a:solidFill>
              </a:rPr>
              <a:t>: </a:t>
            </a:r>
            <a:r>
              <a:rPr lang="en-US" sz="1400" b="1" dirty="0" err="1">
                <a:solidFill>
                  <a:prstClr val="black"/>
                </a:solidFill>
              </a:rPr>
              <a:t>www</a:t>
            </a:r>
            <a:r>
              <a:rPr lang="en-US" sz="1400" b="1" dirty="0" err="1" smtClean="0">
                <a:solidFill>
                  <a:prstClr val="black"/>
                </a:solidFill>
              </a:rPr>
              <a:t>.nasa.org</a:t>
            </a:r>
            <a:endParaRPr lang="en-US" sz="1400" b="1" dirty="0">
              <a:solidFill>
                <a:prstClr val="black"/>
              </a:solidFill>
            </a:endParaRPr>
          </a:p>
          <a:p>
            <a:pPr lvl="0"/>
            <a:r>
              <a:rPr lang="en-US" sz="1400" b="1" dirty="0">
                <a:solidFill>
                  <a:prstClr val="black"/>
                </a:solidFill>
              </a:rPr>
              <a:t>Date of looked: 1.19.2012</a:t>
            </a:r>
          </a:p>
        </p:txBody>
      </p:sp>
    </p:spTree>
    <p:extLst>
      <p:ext uri="{BB962C8B-B14F-4D97-AF65-F5344CB8AC3E}">
        <p14:creationId xmlns:p14="http://schemas.microsoft.com/office/powerpoint/2010/main" val="17541895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05682"/>
          </a:xfrm>
        </p:spPr>
        <p:txBody>
          <a:bodyPr>
            <a:normAutofit fontScale="90000"/>
          </a:bodyPr>
          <a:lstStyle/>
          <a:p>
            <a:r>
              <a:rPr lang="en-US" dirty="0" smtClean="0"/>
              <a:t>Site #4 ADIDAS</a:t>
            </a:r>
            <a:endParaRPr lang="en-US" dirty="0"/>
          </a:p>
        </p:txBody>
      </p:sp>
      <p:pic>
        <p:nvPicPr>
          <p:cNvPr id="4" name="Content Placeholder 3" descr="Picture 8.png"/>
          <p:cNvPicPr>
            <a:picLocks noGrp="1" noChangeAspect="1"/>
          </p:cNvPicPr>
          <p:nvPr>
            <p:ph idx="1"/>
          </p:nvPr>
        </p:nvPicPr>
        <p:blipFill>
          <a:blip r:embed="rId2">
            <a:extLst>
              <a:ext uri="{28A0092B-C50C-407E-A947-70E740481C1C}">
                <a14:useLocalDpi xmlns:a14="http://schemas.microsoft.com/office/drawing/2010/main" val="0"/>
              </a:ext>
            </a:extLst>
          </a:blip>
          <a:srcRect t="-1852" b="-1852"/>
          <a:stretch>
            <a:fillRect/>
          </a:stretch>
        </p:blipFill>
        <p:spPr>
          <a:xfrm>
            <a:off x="457200" y="846138"/>
            <a:ext cx="8229600" cy="5280025"/>
          </a:xfrm>
        </p:spPr>
      </p:pic>
    </p:spTree>
    <p:extLst>
      <p:ext uri="{BB962C8B-B14F-4D97-AF65-F5344CB8AC3E}">
        <p14:creationId xmlns:p14="http://schemas.microsoft.com/office/powerpoint/2010/main" val="7613840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16520795"/>
              </p:ext>
            </p:extLst>
          </p:nvPr>
        </p:nvGraphicFramePr>
        <p:xfrm>
          <a:off x="472320" y="967566"/>
          <a:ext cx="8229600" cy="5272098"/>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The site is very interesting, fun, and childish. </a:t>
                      </a:r>
                    </a:p>
                    <a:p>
                      <a:r>
                        <a:rPr lang="en-US" sz="1400" b="1" baseline="0" dirty="0" smtClean="0"/>
                        <a:t>In the main page, you will see bunch of different images and when you move your mouse cursor on images, shape of the image changes and gives you some information. That is also a menu button that you can move to sub categories. </a:t>
                      </a:r>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It shows</a:t>
                      </a:r>
                      <a:r>
                        <a:rPr lang="en-US" sz="1400" b="1" baseline="0" dirty="0" smtClean="0"/>
                        <a:t> exactly what I wanted to see. Very easy to reach to where I wanted to and the main page connect viewer to it’s sub pages, which are opened on another tap. </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It uses some kind of light box</a:t>
                      </a:r>
                      <a:r>
                        <a:rPr lang="en-US" sz="1400" b="1" baseline="0" dirty="0" smtClean="0"/>
                        <a:t>  </a:t>
                      </a:r>
                    </a:p>
                    <a:p>
                      <a:r>
                        <a:rPr lang="en-US" sz="1400" b="1" baseline="0" dirty="0" smtClean="0"/>
                        <a:t>It sorted as sex, style, and age, so that viewer can easily find what they need.</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r>
                        <a:rPr lang="en-US" sz="1400" b="1" dirty="0" smtClean="0"/>
                        <a:t>There is no navigation,</a:t>
                      </a:r>
                      <a:r>
                        <a:rPr lang="en-US" sz="1400" b="1" baseline="0" dirty="0" smtClean="0"/>
                        <a:t> but the main page work as a navigation.</a:t>
                      </a:r>
                    </a:p>
                    <a:p>
                      <a:r>
                        <a:rPr lang="en-US" sz="1400" b="1" baseline="0" dirty="0" smtClean="0"/>
                        <a:t>And when you are in the sub-page, you can always go back to the main by switching tab.</a:t>
                      </a:r>
                    </a:p>
                    <a:p>
                      <a:endParaRPr lang="en-US" sz="1400" b="1" dirty="0"/>
                    </a:p>
                  </a:txBody>
                  <a:tcPr/>
                </a:tc>
              </a:tr>
            </a:tbl>
          </a:graphicData>
        </a:graphic>
      </p:graphicFrame>
      <p:sp>
        <p:nvSpPr>
          <p:cNvPr id="2" name="Rectangle 1"/>
          <p:cNvSpPr/>
          <p:nvPr/>
        </p:nvSpPr>
        <p:spPr>
          <a:xfrm>
            <a:off x="478747" y="228902"/>
            <a:ext cx="4223666" cy="738664"/>
          </a:xfrm>
          <a:prstGeom prst="rect">
            <a:avLst/>
          </a:prstGeom>
        </p:spPr>
        <p:txBody>
          <a:bodyPr wrap="square">
            <a:spAutoFit/>
          </a:bodyPr>
          <a:lstStyle/>
          <a:p>
            <a:pPr lvl="0"/>
            <a:r>
              <a:rPr lang="en-US" sz="1400" b="1" dirty="0" smtClean="0">
                <a:solidFill>
                  <a:prstClr val="black"/>
                </a:solidFill>
              </a:rPr>
              <a:t>Adidas</a:t>
            </a:r>
          </a:p>
          <a:p>
            <a:pPr lvl="0"/>
            <a:r>
              <a:rPr lang="en-US" sz="1400" b="1" dirty="0" smtClean="0">
                <a:solidFill>
                  <a:prstClr val="black"/>
                </a:solidFill>
              </a:rPr>
              <a:t>URL</a:t>
            </a:r>
            <a:r>
              <a:rPr lang="en-US" sz="1400" b="1" dirty="0">
                <a:solidFill>
                  <a:prstClr val="black"/>
                </a:solidFill>
              </a:rPr>
              <a:t>: </a:t>
            </a:r>
            <a:r>
              <a:rPr lang="de-DE" sz="1400" b="1" dirty="0" err="1" smtClean="0">
                <a:solidFill>
                  <a:prstClr val="black"/>
                </a:solidFill>
              </a:rPr>
              <a:t>www.adidas.com</a:t>
            </a:r>
            <a:endParaRPr lang="en-US" sz="1400" b="1" dirty="0">
              <a:solidFill>
                <a:prstClr val="black"/>
              </a:solidFill>
            </a:endParaRPr>
          </a:p>
          <a:p>
            <a:pPr lvl="0"/>
            <a:r>
              <a:rPr lang="en-US" sz="1400" b="1" dirty="0">
                <a:solidFill>
                  <a:prstClr val="black"/>
                </a:solidFill>
              </a:rPr>
              <a:t>Date of looked: 1.19.2012</a:t>
            </a:r>
          </a:p>
        </p:txBody>
      </p:sp>
      <p:sp>
        <p:nvSpPr>
          <p:cNvPr id="3" name="TextBox 2"/>
          <p:cNvSpPr txBox="1"/>
          <p:nvPr/>
        </p:nvSpPr>
        <p:spPr>
          <a:xfrm>
            <a:off x="6002758" y="347719"/>
            <a:ext cx="2687264" cy="369332"/>
          </a:xfrm>
          <a:prstGeom prst="rect">
            <a:avLst/>
          </a:prstGeom>
          <a:noFill/>
        </p:spPr>
        <p:txBody>
          <a:bodyPr wrap="square" rtlCol="0">
            <a:spAutoFit/>
          </a:bodyPr>
          <a:lstStyle/>
          <a:p>
            <a:r>
              <a:rPr lang="en-US" dirty="0" smtClean="0"/>
              <a:t>Headline and Gallery</a:t>
            </a:r>
          </a:p>
        </p:txBody>
      </p:sp>
    </p:spTree>
    <p:extLst>
      <p:ext uri="{BB962C8B-B14F-4D97-AF65-F5344CB8AC3E}">
        <p14:creationId xmlns:p14="http://schemas.microsoft.com/office/powerpoint/2010/main" val="5071791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6391"/>
          </a:xfrm>
        </p:spPr>
        <p:txBody>
          <a:bodyPr>
            <a:normAutofit fontScale="90000"/>
          </a:bodyPr>
          <a:lstStyle/>
          <a:p>
            <a:r>
              <a:rPr lang="en-US" dirty="0" smtClean="0"/>
              <a:t>Site #5 GUCCI</a:t>
            </a:r>
            <a:endParaRPr lang="en-US" dirty="0"/>
          </a:p>
        </p:txBody>
      </p:sp>
      <p:pic>
        <p:nvPicPr>
          <p:cNvPr id="4" name="Content Placeholder 3" descr="Picture 9.png"/>
          <p:cNvPicPr>
            <a:picLocks noGrp="1" noChangeAspect="1"/>
          </p:cNvPicPr>
          <p:nvPr>
            <p:ph idx="1"/>
          </p:nvPr>
        </p:nvPicPr>
        <p:blipFill>
          <a:blip r:embed="rId2">
            <a:extLst>
              <a:ext uri="{28A0092B-C50C-407E-A947-70E740481C1C}">
                <a14:useLocalDpi xmlns:a14="http://schemas.microsoft.com/office/drawing/2010/main" val="0"/>
              </a:ext>
            </a:extLst>
          </a:blip>
          <a:srcRect t="-1595" b="-1595"/>
          <a:stretch>
            <a:fillRect/>
          </a:stretch>
        </p:blipFill>
        <p:spPr>
          <a:xfrm>
            <a:off x="457200" y="922338"/>
            <a:ext cx="8229600" cy="5203825"/>
          </a:xfrm>
        </p:spPr>
      </p:pic>
    </p:spTree>
    <p:extLst>
      <p:ext uri="{BB962C8B-B14F-4D97-AF65-F5344CB8AC3E}">
        <p14:creationId xmlns:p14="http://schemas.microsoft.com/office/powerpoint/2010/main" val="40176702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68858310"/>
              </p:ext>
            </p:extLst>
          </p:nvPr>
        </p:nvGraphicFramePr>
        <p:xfrm>
          <a:off x="472320" y="967566"/>
          <a:ext cx="8229600" cy="5272098"/>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The site is very luxury, smooth, and  classy.</a:t>
                      </a:r>
                    </a:p>
                    <a:p>
                      <a:r>
                        <a:rPr lang="en-US" sz="1400" b="1" baseline="0" dirty="0" smtClean="0"/>
                        <a:t>The main page is made up with header menu, and light box like flash menu. When you click one of three button, some images comes out, but the image come out as fast as any other site. They comes out very slowly and smoothly so that viewer might think it is classy. </a:t>
                      </a:r>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The site looks</a:t>
                      </a:r>
                      <a:r>
                        <a:rPr lang="en-US" sz="1400" b="1" baseline="0" dirty="0" smtClean="0"/>
                        <a:t> it does not have many menus, yet there are many menus, and subcategories. In addition, there are some kind of symbolic images, viewer can move easily.</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I do not think they used</a:t>
                      </a:r>
                      <a:r>
                        <a:rPr lang="en-US" sz="1400" b="1" baseline="0" dirty="0" smtClean="0"/>
                        <a:t> cover flow, but they use the light box. When viewer click an image of their goods, the </a:t>
                      </a:r>
                      <a:r>
                        <a:rPr lang="en-US" sz="1400" b="1" baseline="0" dirty="0" err="1" smtClean="0"/>
                        <a:t>lightbox</a:t>
                      </a:r>
                      <a:r>
                        <a:rPr lang="en-US" sz="1400" b="1" baseline="0" dirty="0" smtClean="0"/>
                        <a:t> comes out and gives detailed information.</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r>
                        <a:rPr lang="en-US" sz="1400" b="1" dirty="0" smtClean="0"/>
                        <a:t>No typical type of navigation, but</a:t>
                      </a:r>
                      <a:r>
                        <a:rPr lang="en-US" sz="1400" b="1" baseline="0" dirty="0" smtClean="0"/>
                        <a:t> header menu has all branches, so viewer do not need to worry about their location. Plus, at any page of the web, viewer can move out to main or move to another category easily by clicking the buttons.</a:t>
                      </a:r>
                      <a:endParaRPr lang="en-US" sz="1400" b="1" dirty="0"/>
                    </a:p>
                  </a:txBody>
                  <a:tcPr/>
                </a:tc>
              </a:tr>
            </a:tbl>
          </a:graphicData>
        </a:graphic>
      </p:graphicFrame>
      <p:sp>
        <p:nvSpPr>
          <p:cNvPr id="2" name="Rectangle 1"/>
          <p:cNvSpPr/>
          <p:nvPr/>
        </p:nvSpPr>
        <p:spPr>
          <a:xfrm>
            <a:off x="478747" y="228902"/>
            <a:ext cx="4223666" cy="738664"/>
          </a:xfrm>
          <a:prstGeom prst="rect">
            <a:avLst/>
          </a:prstGeom>
        </p:spPr>
        <p:txBody>
          <a:bodyPr wrap="square">
            <a:spAutoFit/>
          </a:bodyPr>
          <a:lstStyle/>
          <a:p>
            <a:pPr lvl="0"/>
            <a:r>
              <a:rPr lang="en-US" sz="1400" b="1" dirty="0" smtClean="0">
                <a:solidFill>
                  <a:prstClr val="black"/>
                </a:solidFill>
              </a:rPr>
              <a:t>Gucci</a:t>
            </a:r>
          </a:p>
          <a:p>
            <a:pPr lvl="0"/>
            <a:r>
              <a:rPr lang="en-US" sz="1400" b="1" dirty="0" smtClean="0">
                <a:solidFill>
                  <a:prstClr val="black"/>
                </a:solidFill>
              </a:rPr>
              <a:t>URL</a:t>
            </a:r>
            <a:r>
              <a:rPr lang="en-US" sz="1400" b="1" dirty="0">
                <a:solidFill>
                  <a:prstClr val="black"/>
                </a:solidFill>
              </a:rPr>
              <a:t>: </a:t>
            </a:r>
            <a:r>
              <a:rPr lang="de-DE" sz="1400" b="1" dirty="0" err="1" smtClean="0">
                <a:solidFill>
                  <a:prstClr val="black"/>
                </a:solidFill>
              </a:rPr>
              <a:t>www.gucci.</a:t>
            </a:r>
            <a:r>
              <a:rPr lang="de-DE" sz="1400" b="1" dirty="0" err="1">
                <a:solidFill>
                  <a:prstClr val="black"/>
                </a:solidFill>
              </a:rPr>
              <a:t>com</a:t>
            </a:r>
            <a:r>
              <a:rPr lang="de-DE" sz="1400" b="1" dirty="0">
                <a:solidFill>
                  <a:prstClr val="black"/>
                </a:solidFill>
              </a:rPr>
              <a:t>/</a:t>
            </a:r>
            <a:endParaRPr lang="en-US" sz="1400" b="1" dirty="0">
              <a:solidFill>
                <a:prstClr val="black"/>
              </a:solidFill>
            </a:endParaRPr>
          </a:p>
          <a:p>
            <a:pPr lvl="0"/>
            <a:r>
              <a:rPr lang="en-US" sz="1400" b="1" dirty="0">
                <a:solidFill>
                  <a:prstClr val="black"/>
                </a:solidFill>
              </a:rPr>
              <a:t>Date of looked: 1.19.2012</a:t>
            </a:r>
          </a:p>
        </p:txBody>
      </p:sp>
      <p:sp>
        <p:nvSpPr>
          <p:cNvPr id="3" name="TextBox 2"/>
          <p:cNvSpPr txBox="1"/>
          <p:nvPr/>
        </p:nvSpPr>
        <p:spPr>
          <a:xfrm>
            <a:off x="6002758" y="347719"/>
            <a:ext cx="2687264" cy="369332"/>
          </a:xfrm>
          <a:prstGeom prst="rect">
            <a:avLst/>
          </a:prstGeom>
          <a:noFill/>
        </p:spPr>
        <p:txBody>
          <a:bodyPr wrap="square" rtlCol="0">
            <a:spAutoFit/>
          </a:bodyPr>
          <a:lstStyle/>
          <a:p>
            <a:r>
              <a:rPr lang="en-US" dirty="0" smtClean="0"/>
              <a:t>Featured Photo</a:t>
            </a:r>
          </a:p>
        </p:txBody>
      </p:sp>
    </p:spTree>
    <p:extLst>
      <p:ext uri="{BB962C8B-B14F-4D97-AF65-F5344CB8AC3E}">
        <p14:creationId xmlns:p14="http://schemas.microsoft.com/office/powerpoint/2010/main" val="5071791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1036"/>
          </a:xfrm>
        </p:spPr>
        <p:txBody>
          <a:bodyPr>
            <a:normAutofit fontScale="90000"/>
          </a:bodyPr>
          <a:lstStyle/>
          <a:p>
            <a:r>
              <a:rPr lang="en-US" dirty="0" smtClean="0"/>
              <a:t>Site #6 Bang &amp; </a:t>
            </a:r>
            <a:r>
              <a:rPr lang="en-US" dirty="0" err="1"/>
              <a:t>O</a:t>
            </a:r>
            <a:r>
              <a:rPr lang="en-US" dirty="0" err="1" smtClean="0"/>
              <a:t>lufsen</a:t>
            </a:r>
            <a:endParaRPr lang="en-US" dirty="0"/>
          </a:p>
        </p:txBody>
      </p:sp>
      <p:pic>
        <p:nvPicPr>
          <p:cNvPr id="4" name="Content Placeholder 3" descr="Picture 12.png"/>
          <p:cNvPicPr>
            <a:picLocks noGrp="1" noChangeAspect="1"/>
          </p:cNvPicPr>
          <p:nvPr>
            <p:ph idx="1"/>
          </p:nvPr>
        </p:nvPicPr>
        <p:blipFill>
          <a:blip r:embed="rId2">
            <a:extLst>
              <a:ext uri="{28A0092B-C50C-407E-A947-70E740481C1C}">
                <a14:useLocalDpi xmlns:a14="http://schemas.microsoft.com/office/drawing/2010/main" val="0"/>
              </a:ext>
            </a:extLst>
          </a:blip>
          <a:srcRect l="-10644" r="-10644"/>
          <a:stretch>
            <a:fillRect/>
          </a:stretch>
        </p:blipFill>
        <p:spPr>
          <a:xfrm>
            <a:off x="457200" y="876300"/>
            <a:ext cx="8229600" cy="5249863"/>
          </a:xfrm>
        </p:spPr>
      </p:pic>
    </p:spTree>
    <p:extLst>
      <p:ext uri="{BB962C8B-B14F-4D97-AF65-F5344CB8AC3E}">
        <p14:creationId xmlns:p14="http://schemas.microsoft.com/office/powerpoint/2010/main" val="23445018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8535904"/>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endParaRPr lang="en-US" sz="1400" b="1" baseline="0" dirty="0" smtClean="0"/>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endParaRPr lang="en-US" sz="1400" b="1"/>
                    </a:p>
                  </a:txBody>
                  <a:tcPr/>
                </a:tc>
              </a:tr>
              <a:tr h="1300166">
                <a:tc>
                  <a:txBody>
                    <a:bodyPr/>
                    <a:lstStyle/>
                    <a:p>
                      <a:r>
                        <a:rPr lang="en-US" dirty="0" smtClean="0"/>
                        <a:t>Navigation</a:t>
                      </a:r>
                      <a:endParaRPr lang="en-US" dirty="0"/>
                    </a:p>
                  </a:txBody>
                  <a:tcPr>
                    <a:solidFill>
                      <a:srgbClr val="CCC1DA">
                        <a:alpha val="20000"/>
                      </a:srgbClr>
                    </a:solidFill>
                  </a:tcPr>
                </a:tc>
                <a:tc>
                  <a:txBody>
                    <a:bodyPr/>
                    <a:lstStyle/>
                    <a:p>
                      <a:endParaRPr lang="en-US" sz="1400" b="1" dirty="0"/>
                    </a:p>
                  </a:txBody>
                  <a:tcPr/>
                </a:tc>
              </a:tr>
            </a:tbl>
          </a:graphicData>
        </a:graphic>
      </p:graphicFrame>
      <p:sp>
        <p:nvSpPr>
          <p:cNvPr id="2" name="Rectangle 1"/>
          <p:cNvSpPr/>
          <p:nvPr/>
        </p:nvSpPr>
        <p:spPr>
          <a:xfrm>
            <a:off x="478747" y="228902"/>
            <a:ext cx="4223666" cy="738664"/>
          </a:xfrm>
          <a:prstGeom prst="rect">
            <a:avLst/>
          </a:prstGeom>
        </p:spPr>
        <p:txBody>
          <a:bodyPr wrap="square">
            <a:spAutoFit/>
          </a:bodyPr>
          <a:lstStyle/>
          <a:p>
            <a:pPr lvl="0"/>
            <a:r>
              <a:rPr lang="en-US" sz="1400" b="1" dirty="0" smtClean="0">
                <a:solidFill>
                  <a:prstClr val="black"/>
                </a:solidFill>
              </a:rPr>
              <a:t>Bang &amp; </a:t>
            </a:r>
            <a:r>
              <a:rPr lang="en-US" sz="1400" b="1" dirty="0" err="1" smtClean="0">
                <a:solidFill>
                  <a:prstClr val="black"/>
                </a:solidFill>
              </a:rPr>
              <a:t>Olufsen</a:t>
            </a:r>
            <a:endParaRPr lang="en-US" sz="1400" b="1" dirty="0" smtClean="0">
              <a:solidFill>
                <a:prstClr val="black"/>
              </a:solidFill>
            </a:endParaRPr>
          </a:p>
          <a:p>
            <a:pPr lvl="0"/>
            <a:r>
              <a:rPr lang="en-US" sz="1400" b="1" dirty="0" smtClean="0">
                <a:solidFill>
                  <a:prstClr val="black"/>
                </a:solidFill>
              </a:rPr>
              <a:t>URL</a:t>
            </a:r>
            <a:r>
              <a:rPr lang="en-US" sz="1400" b="1" dirty="0">
                <a:solidFill>
                  <a:prstClr val="black"/>
                </a:solidFill>
              </a:rPr>
              <a:t>: </a:t>
            </a:r>
            <a:r>
              <a:rPr lang="de-DE" sz="1400" b="1" dirty="0" err="1" smtClean="0">
                <a:solidFill>
                  <a:prstClr val="black"/>
                </a:solidFill>
              </a:rPr>
              <a:t>www</a:t>
            </a:r>
            <a:r>
              <a:rPr lang="de-DE" sz="1400" b="1" dirty="0" err="1">
                <a:solidFill>
                  <a:prstClr val="black"/>
                </a:solidFill>
              </a:rPr>
              <a:t>.bang-olufsen.com</a:t>
            </a:r>
            <a:r>
              <a:rPr lang="de-DE" sz="1400" b="1" dirty="0">
                <a:solidFill>
                  <a:prstClr val="black"/>
                </a:solidFill>
              </a:rPr>
              <a:t>/</a:t>
            </a:r>
            <a:endParaRPr lang="en-US" sz="1400" b="1" dirty="0">
              <a:solidFill>
                <a:prstClr val="black"/>
              </a:solidFill>
            </a:endParaRPr>
          </a:p>
          <a:p>
            <a:pPr lvl="0"/>
            <a:r>
              <a:rPr lang="en-US" sz="1400" b="1" dirty="0">
                <a:solidFill>
                  <a:prstClr val="black"/>
                </a:solidFill>
              </a:rPr>
              <a:t>Date of looked: 1.19.2012</a:t>
            </a:r>
          </a:p>
        </p:txBody>
      </p:sp>
      <p:sp>
        <p:nvSpPr>
          <p:cNvPr id="3" name="TextBox 2"/>
          <p:cNvSpPr txBox="1"/>
          <p:nvPr/>
        </p:nvSpPr>
        <p:spPr>
          <a:xfrm>
            <a:off x="6002758" y="347719"/>
            <a:ext cx="2687264" cy="369332"/>
          </a:xfrm>
          <a:prstGeom prst="rect">
            <a:avLst/>
          </a:prstGeom>
          <a:noFill/>
        </p:spPr>
        <p:txBody>
          <a:bodyPr wrap="square" rtlCol="0">
            <a:spAutoFit/>
          </a:bodyPr>
          <a:lstStyle/>
          <a:p>
            <a:r>
              <a:rPr lang="en-US" dirty="0" smtClean="0"/>
              <a:t>Fixed Slider</a:t>
            </a:r>
          </a:p>
        </p:txBody>
      </p:sp>
    </p:spTree>
    <p:extLst>
      <p:ext uri="{BB962C8B-B14F-4D97-AF65-F5344CB8AC3E}">
        <p14:creationId xmlns:p14="http://schemas.microsoft.com/office/powerpoint/2010/main" val="17541895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05682"/>
          </a:xfrm>
        </p:spPr>
        <p:txBody>
          <a:bodyPr>
            <a:normAutofit fontScale="90000"/>
          </a:bodyPr>
          <a:lstStyle/>
          <a:p>
            <a:r>
              <a:rPr lang="en-US" dirty="0" smtClean="0"/>
              <a:t>Site #7 </a:t>
            </a:r>
            <a:r>
              <a:rPr lang="en-US" dirty="0" err="1" smtClean="0"/>
              <a:t>Doruk</a:t>
            </a:r>
            <a:r>
              <a:rPr lang="en-US" dirty="0" smtClean="0"/>
              <a:t> </a:t>
            </a:r>
            <a:r>
              <a:rPr lang="en-US" dirty="0" err="1" smtClean="0"/>
              <a:t>Eker</a:t>
            </a:r>
            <a:endParaRPr lang="en-US" dirty="0"/>
          </a:p>
        </p:txBody>
      </p:sp>
      <p:pic>
        <p:nvPicPr>
          <p:cNvPr id="4" name="Content Placeholder 3" descr="Picture 13.png"/>
          <p:cNvPicPr>
            <a:picLocks noGrp="1" noChangeAspect="1"/>
          </p:cNvPicPr>
          <p:nvPr>
            <p:ph idx="1"/>
          </p:nvPr>
        </p:nvPicPr>
        <p:blipFill>
          <a:blip r:embed="rId2">
            <a:extLst>
              <a:ext uri="{28A0092B-C50C-407E-A947-70E740481C1C}">
                <a14:useLocalDpi xmlns:a14="http://schemas.microsoft.com/office/drawing/2010/main" val="0"/>
              </a:ext>
            </a:extLst>
          </a:blip>
          <a:srcRect l="-5593" r="-5593"/>
          <a:stretch>
            <a:fillRect/>
          </a:stretch>
        </p:blipFill>
        <p:spPr>
          <a:xfrm>
            <a:off x="457200" y="922212"/>
            <a:ext cx="8229600" cy="5203952"/>
          </a:xfrm>
        </p:spPr>
      </p:pic>
    </p:spTree>
    <p:extLst>
      <p:ext uri="{BB962C8B-B14F-4D97-AF65-F5344CB8AC3E}">
        <p14:creationId xmlns:p14="http://schemas.microsoft.com/office/powerpoint/2010/main" val="22972157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 2.png"/>
          <p:cNvPicPr>
            <a:picLocks noGrp="1" noChangeAspect="1"/>
          </p:cNvPicPr>
          <p:nvPr>
            <p:ph idx="1"/>
          </p:nvPr>
        </p:nvPicPr>
        <p:blipFill>
          <a:blip r:embed="rId2">
            <a:extLst>
              <a:ext uri="{28A0092B-C50C-407E-A947-70E740481C1C}">
                <a14:useLocalDpi xmlns:a14="http://schemas.microsoft.com/office/drawing/2010/main" val="0"/>
              </a:ext>
            </a:extLst>
          </a:blip>
          <a:srcRect t="-6234" b="-6234"/>
          <a:stretch>
            <a:fillRect/>
          </a:stretch>
        </p:blipFill>
        <p:spPr>
          <a:xfrm>
            <a:off x="457200" y="498475"/>
            <a:ext cx="8229600" cy="5627688"/>
          </a:xfrm>
        </p:spPr>
      </p:pic>
    </p:spTree>
    <p:extLst>
      <p:ext uri="{BB962C8B-B14F-4D97-AF65-F5344CB8AC3E}">
        <p14:creationId xmlns:p14="http://schemas.microsoft.com/office/powerpoint/2010/main" val="231440781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80726953"/>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endParaRPr lang="en-US" sz="1400" b="1" baseline="0" dirty="0" smtClean="0"/>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endParaRPr lang="en-US" sz="1400" b="1"/>
                    </a:p>
                  </a:txBody>
                  <a:tcPr/>
                </a:tc>
              </a:tr>
              <a:tr h="1300166">
                <a:tc>
                  <a:txBody>
                    <a:bodyPr/>
                    <a:lstStyle/>
                    <a:p>
                      <a:r>
                        <a:rPr lang="en-US" dirty="0" smtClean="0"/>
                        <a:t>Navigation</a:t>
                      </a:r>
                      <a:endParaRPr lang="en-US" dirty="0"/>
                    </a:p>
                  </a:txBody>
                  <a:tcPr>
                    <a:solidFill>
                      <a:srgbClr val="CCC1DA">
                        <a:alpha val="20000"/>
                      </a:srgbClr>
                    </a:solidFill>
                  </a:tcPr>
                </a:tc>
                <a:tc>
                  <a:txBody>
                    <a:bodyPr/>
                    <a:lstStyle/>
                    <a:p>
                      <a:endParaRPr lang="en-US" sz="1400" b="1" dirty="0"/>
                    </a:p>
                  </a:txBody>
                  <a:tcPr/>
                </a:tc>
              </a:tr>
            </a:tbl>
          </a:graphicData>
        </a:graphic>
      </p:graphicFrame>
      <p:sp>
        <p:nvSpPr>
          <p:cNvPr id="2" name="Rectangle 1"/>
          <p:cNvSpPr/>
          <p:nvPr/>
        </p:nvSpPr>
        <p:spPr>
          <a:xfrm>
            <a:off x="478747" y="228902"/>
            <a:ext cx="4223666" cy="738664"/>
          </a:xfrm>
          <a:prstGeom prst="rect">
            <a:avLst/>
          </a:prstGeom>
        </p:spPr>
        <p:txBody>
          <a:bodyPr wrap="square">
            <a:spAutoFit/>
          </a:bodyPr>
          <a:lstStyle/>
          <a:p>
            <a:pPr lvl="0"/>
            <a:r>
              <a:rPr lang="en-US" sz="1400" b="1" dirty="0" err="1" smtClean="0">
                <a:solidFill>
                  <a:prstClr val="black"/>
                </a:solidFill>
              </a:rPr>
              <a:t>Doruk</a:t>
            </a:r>
            <a:r>
              <a:rPr lang="en-US" sz="1400" b="1" dirty="0" smtClean="0">
                <a:solidFill>
                  <a:prstClr val="black"/>
                </a:solidFill>
              </a:rPr>
              <a:t> </a:t>
            </a:r>
            <a:r>
              <a:rPr lang="en-US" sz="1400" b="1" dirty="0" err="1" smtClean="0">
                <a:solidFill>
                  <a:prstClr val="black"/>
                </a:solidFill>
              </a:rPr>
              <a:t>Eker</a:t>
            </a:r>
            <a:endParaRPr lang="en-US" sz="1400" b="1" dirty="0" smtClean="0">
              <a:solidFill>
                <a:prstClr val="black"/>
              </a:solidFill>
            </a:endParaRPr>
          </a:p>
          <a:p>
            <a:pPr lvl="0"/>
            <a:r>
              <a:rPr lang="en-US" sz="1400" b="1" dirty="0" smtClean="0">
                <a:solidFill>
                  <a:prstClr val="black"/>
                </a:solidFill>
              </a:rPr>
              <a:t>URL</a:t>
            </a:r>
            <a:r>
              <a:rPr lang="en-US" sz="1400" b="1" dirty="0">
                <a:solidFill>
                  <a:prstClr val="black"/>
                </a:solidFill>
              </a:rPr>
              <a:t>: </a:t>
            </a:r>
            <a:r>
              <a:rPr lang="de-DE" sz="1400" b="1" dirty="0" err="1" smtClean="0">
                <a:solidFill>
                  <a:prstClr val="black"/>
                </a:solidFill>
              </a:rPr>
              <a:t>www.dorukeker.</a:t>
            </a:r>
            <a:r>
              <a:rPr lang="de-DE" sz="1400" b="1" dirty="0" err="1">
                <a:solidFill>
                  <a:prstClr val="black"/>
                </a:solidFill>
              </a:rPr>
              <a:t>com</a:t>
            </a:r>
            <a:r>
              <a:rPr lang="de-DE" sz="1400" b="1" dirty="0">
                <a:solidFill>
                  <a:prstClr val="black"/>
                </a:solidFill>
              </a:rPr>
              <a:t>/</a:t>
            </a:r>
            <a:endParaRPr lang="en-US" sz="1400" b="1" dirty="0">
              <a:solidFill>
                <a:prstClr val="black"/>
              </a:solidFill>
            </a:endParaRPr>
          </a:p>
          <a:p>
            <a:pPr lvl="0"/>
            <a:r>
              <a:rPr lang="en-US" sz="1400" b="1" dirty="0">
                <a:solidFill>
                  <a:prstClr val="black"/>
                </a:solidFill>
              </a:rPr>
              <a:t>Date of looked: 1.19.2012</a:t>
            </a:r>
          </a:p>
        </p:txBody>
      </p:sp>
      <p:sp>
        <p:nvSpPr>
          <p:cNvPr id="3" name="TextBox 2"/>
          <p:cNvSpPr txBox="1"/>
          <p:nvPr/>
        </p:nvSpPr>
        <p:spPr>
          <a:xfrm>
            <a:off x="6002758" y="347719"/>
            <a:ext cx="2687264" cy="369332"/>
          </a:xfrm>
          <a:prstGeom prst="rect">
            <a:avLst/>
          </a:prstGeom>
          <a:noFill/>
        </p:spPr>
        <p:txBody>
          <a:bodyPr wrap="square" rtlCol="0">
            <a:spAutoFit/>
          </a:bodyPr>
          <a:lstStyle/>
          <a:p>
            <a:r>
              <a:rPr lang="en-US" dirty="0" smtClean="0"/>
              <a:t>Full Screen Photo</a:t>
            </a:r>
          </a:p>
        </p:txBody>
      </p:sp>
    </p:spTree>
    <p:extLst>
      <p:ext uri="{BB962C8B-B14F-4D97-AF65-F5344CB8AC3E}">
        <p14:creationId xmlns:p14="http://schemas.microsoft.com/office/powerpoint/2010/main" val="28626393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1273"/>
          </a:xfrm>
        </p:spPr>
        <p:txBody>
          <a:bodyPr>
            <a:normAutofit fontScale="90000"/>
          </a:bodyPr>
          <a:lstStyle/>
          <a:p>
            <a:r>
              <a:rPr lang="en-US" dirty="0" smtClean="0"/>
              <a:t>Site #1 C.B.</a:t>
            </a:r>
            <a:endParaRPr lang="en-US" dirty="0"/>
          </a:p>
        </p:txBody>
      </p:sp>
      <p:pic>
        <p:nvPicPr>
          <p:cNvPr id="4" name="Content Placeholder 3" descr="Picture 4.png"/>
          <p:cNvPicPr>
            <a:picLocks noGrp="1" noChangeAspect="1"/>
          </p:cNvPicPr>
          <p:nvPr>
            <p:ph idx="1"/>
          </p:nvPr>
        </p:nvPicPr>
        <p:blipFill>
          <a:blip r:embed="rId2">
            <a:extLst>
              <a:ext uri="{28A0092B-C50C-407E-A947-70E740481C1C}">
                <a14:useLocalDpi xmlns:a14="http://schemas.microsoft.com/office/drawing/2010/main" val="0"/>
              </a:ext>
            </a:extLst>
          </a:blip>
          <a:srcRect l="-1393" r="-1393"/>
          <a:stretch>
            <a:fillRect/>
          </a:stretch>
        </p:blipFill>
        <p:spPr>
          <a:xfrm>
            <a:off x="457200" y="922338"/>
            <a:ext cx="8229600" cy="5203825"/>
          </a:xfrm>
        </p:spPr>
      </p:pic>
    </p:spTree>
    <p:extLst>
      <p:ext uri="{BB962C8B-B14F-4D97-AF65-F5344CB8AC3E}">
        <p14:creationId xmlns:p14="http://schemas.microsoft.com/office/powerpoint/2010/main" val="625832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509"/>
          </a:xfrm>
        </p:spPr>
        <p:txBody>
          <a:bodyPr>
            <a:normAutofit fontScale="90000"/>
          </a:bodyPr>
          <a:lstStyle/>
          <a:p>
            <a:r>
              <a:rPr lang="en-US" dirty="0" smtClean="0"/>
              <a:t>Site #9 MOMA</a:t>
            </a:r>
            <a:endParaRPr lang="en-US" dirty="0"/>
          </a:p>
        </p:txBody>
      </p:sp>
      <p:pic>
        <p:nvPicPr>
          <p:cNvPr id="4" name="Content Placeholder 3" descr="Picture 15.png"/>
          <p:cNvPicPr>
            <a:picLocks noGrp="1" noChangeAspect="1"/>
          </p:cNvPicPr>
          <p:nvPr>
            <p:ph idx="1"/>
          </p:nvPr>
        </p:nvPicPr>
        <p:blipFill>
          <a:blip r:embed="rId2">
            <a:extLst>
              <a:ext uri="{28A0092B-C50C-407E-A947-70E740481C1C}">
                <a14:useLocalDpi xmlns:a14="http://schemas.microsoft.com/office/drawing/2010/main" val="0"/>
              </a:ext>
            </a:extLst>
          </a:blip>
          <a:srcRect l="-12896" r="-12896"/>
          <a:stretch>
            <a:fillRect/>
          </a:stretch>
        </p:blipFill>
        <p:spPr>
          <a:xfrm>
            <a:off x="457200" y="786148"/>
            <a:ext cx="8229600" cy="5340016"/>
          </a:xfrm>
        </p:spPr>
      </p:pic>
    </p:spTree>
    <p:extLst>
      <p:ext uri="{BB962C8B-B14F-4D97-AF65-F5344CB8AC3E}">
        <p14:creationId xmlns:p14="http://schemas.microsoft.com/office/powerpoint/2010/main" val="17353845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8535904"/>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endParaRPr lang="en-US" sz="1400" b="1" baseline="0" dirty="0" smtClean="0"/>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endParaRPr lang="en-US" sz="1400" b="1"/>
                    </a:p>
                  </a:txBody>
                  <a:tcPr/>
                </a:tc>
              </a:tr>
              <a:tr h="1300166">
                <a:tc>
                  <a:txBody>
                    <a:bodyPr/>
                    <a:lstStyle/>
                    <a:p>
                      <a:r>
                        <a:rPr lang="en-US" dirty="0" smtClean="0"/>
                        <a:t>Navigation</a:t>
                      </a:r>
                      <a:endParaRPr lang="en-US" dirty="0"/>
                    </a:p>
                  </a:txBody>
                  <a:tcPr>
                    <a:solidFill>
                      <a:srgbClr val="CCC1DA">
                        <a:alpha val="20000"/>
                      </a:srgbClr>
                    </a:solidFill>
                  </a:tcPr>
                </a:tc>
                <a:tc>
                  <a:txBody>
                    <a:bodyPr/>
                    <a:lstStyle/>
                    <a:p>
                      <a:endParaRPr lang="en-US" sz="1400" b="1" dirty="0"/>
                    </a:p>
                  </a:txBody>
                  <a:tcPr/>
                </a:tc>
              </a:tr>
            </a:tbl>
          </a:graphicData>
        </a:graphic>
      </p:graphicFrame>
      <p:sp>
        <p:nvSpPr>
          <p:cNvPr id="2" name="Rectangle 1"/>
          <p:cNvSpPr/>
          <p:nvPr/>
        </p:nvSpPr>
        <p:spPr>
          <a:xfrm>
            <a:off x="478747" y="228902"/>
            <a:ext cx="2286001" cy="738664"/>
          </a:xfrm>
          <a:prstGeom prst="rect">
            <a:avLst/>
          </a:prstGeom>
        </p:spPr>
        <p:txBody>
          <a:bodyPr>
            <a:spAutoFit/>
          </a:bodyPr>
          <a:lstStyle/>
          <a:p>
            <a:pPr lvl="0"/>
            <a:r>
              <a:rPr lang="en-US" sz="1400" b="1" dirty="0" smtClean="0">
                <a:solidFill>
                  <a:prstClr val="black"/>
                </a:solidFill>
              </a:rPr>
              <a:t>MOMA</a:t>
            </a:r>
          </a:p>
          <a:p>
            <a:pPr lvl="0"/>
            <a:r>
              <a:rPr lang="en-US" sz="1400" b="1" dirty="0" smtClean="0">
                <a:solidFill>
                  <a:prstClr val="black"/>
                </a:solidFill>
              </a:rPr>
              <a:t>URL</a:t>
            </a:r>
            <a:r>
              <a:rPr lang="en-US" sz="1400" b="1" dirty="0">
                <a:solidFill>
                  <a:prstClr val="black"/>
                </a:solidFill>
              </a:rPr>
              <a:t>: </a:t>
            </a:r>
            <a:r>
              <a:rPr lang="en-US" sz="1400" b="1" dirty="0" err="1">
                <a:solidFill>
                  <a:prstClr val="black"/>
                </a:solidFill>
              </a:rPr>
              <a:t>www</a:t>
            </a:r>
            <a:r>
              <a:rPr lang="en-US" sz="1400" b="1" dirty="0" err="1" smtClean="0">
                <a:solidFill>
                  <a:prstClr val="black"/>
                </a:solidFill>
              </a:rPr>
              <a:t>.moma.org</a:t>
            </a:r>
            <a:endParaRPr lang="en-US" sz="1400" b="1" dirty="0">
              <a:solidFill>
                <a:prstClr val="black"/>
              </a:solidFill>
            </a:endParaRPr>
          </a:p>
          <a:p>
            <a:pPr lvl="0"/>
            <a:r>
              <a:rPr lang="en-US" sz="1400" b="1" dirty="0">
                <a:solidFill>
                  <a:prstClr val="black"/>
                </a:solidFill>
              </a:rPr>
              <a:t>Date of looked: 1.19.2012</a:t>
            </a:r>
          </a:p>
        </p:txBody>
      </p:sp>
    </p:spTree>
    <p:extLst>
      <p:ext uri="{BB962C8B-B14F-4D97-AF65-F5344CB8AC3E}">
        <p14:creationId xmlns:p14="http://schemas.microsoft.com/office/powerpoint/2010/main" val="17541895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509"/>
          </a:xfrm>
        </p:spPr>
        <p:txBody>
          <a:bodyPr>
            <a:normAutofit fontScale="90000"/>
          </a:bodyPr>
          <a:lstStyle/>
          <a:p>
            <a:r>
              <a:rPr lang="en-US" dirty="0" smtClean="0"/>
              <a:t>Site #10 Craigslist</a:t>
            </a:r>
            <a:endParaRPr lang="en-US" dirty="0"/>
          </a:p>
        </p:txBody>
      </p:sp>
      <p:pic>
        <p:nvPicPr>
          <p:cNvPr id="4" name="Content Placeholder 3" descr="Picture 16.png"/>
          <p:cNvPicPr>
            <a:picLocks noGrp="1" noChangeAspect="1"/>
          </p:cNvPicPr>
          <p:nvPr>
            <p:ph idx="1"/>
          </p:nvPr>
        </p:nvPicPr>
        <p:blipFill>
          <a:blip r:embed="rId2">
            <a:extLst>
              <a:ext uri="{28A0092B-C50C-407E-A947-70E740481C1C}">
                <a14:useLocalDpi xmlns:a14="http://schemas.microsoft.com/office/drawing/2010/main" val="0"/>
              </a:ext>
            </a:extLst>
          </a:blip>
          <a:srcRect l="-38417" r="-38417"/>
          <a:stretch>
            <a:fillRect/>
          </a:stretch>
        </p:blipFill>
        <p:spPr>
          <a:xfrm>
            <a:off x="457200" y="922212"/>
            <a:ext cx="8229600" cy="5203952"/>
          </a:xfrm>
        </p:spPr>
      </p:pic>
    </p:spTree>
    <p:extLst>
      <p:ext uri="{BB962C8B-B14F-4D97-AF65-F5344CB8AC3E}">
        <p14:creationId xmlns:p14="http://schemas.microsoft.com/office/powerpoint/2010/main" val="19552762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8535904"/>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endParaRPr lang="en-US" sz="1400" b="1" baseline="0" dirty="0" smtClean="0"/>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endParaRPr lang="en-US" sz="1400" b="1"/>
                    </a:p>
                  </a:txBody>
                  <a:tcPr/>
                </a:tc>
              </a:tr>
              <a:tr h="1300166">
                <a:tc>
                  <a:txBody>
                    <a:bodyPr/>
                    <a:lstStyle/>
                    <a:p>
                      <a:r>
                        <a:rPr lang="en-US" dirty="0" smtClean="0"/>
                        <a:t>Navigation</a:t>
                      </a:r>
                      <a:endParaRPr lang="en-US" dirty="0"/>
                    </a:p>
                  </a:txBody>
                  <a:tcPr>
                    <a:solidFill>
                      <a:srgbClr val="CCC1DA">
                        <a:alpha val="20000"/>
                      </a:srgbClr>
                    </a:solidFill>
                  </a:tcPr>
                </a:tc>
                <a:tc>
                  <a:txBody>
                    <a:bodyPr/>
                    <a:lstStyle/>
                    <a:p>
                      <a:endParaRPr lang="en-US" sz="1400" b="1" dirty="0"/>
                    </a:p>
                  </a:txBody>
                  <a:tcPr/>
                </a:tc>
              </a:tr>
            </a:tbl>
          </a:graphicData>
        </a:graphic>
      </p:graphicFrame>
      <p:sp>
        <p:nvSpPr>
          <p:cNvPr id="2" name="Rectangle 1"/>
          <p:cNvSpPr/>
          <p:nvPr/>
        </p:nvSpPr>
        <p:spPr>
          <a:xfrm>
            <a:off x="478747" y="228902"/>
            <a:ext cx="2286001" cy="738664"/>
          </a:xfrm>
          <a:prstGeom prst="rect">
            <a:avLst/>
          </a:prstGeom>
        </p:spPr>
        <p:txBody>
          <a:bodyPr>
            <a:spAutoFit/>
          </a:bodyPr>
          <a:lstStyle/>
          <a:p>
            <a:pPr lvl="0"/>
            <a:r>
              <a:rPr lang="en-US" sz="1400" b="1" dirty="0" smtClean="0">
                <a:solidFill>
                  <a:prstClr val="black"/>
                </a:solidFill>
              </a:rPr>
              <a:t>Craigslist</a:t>
            </a:r>
          </a:p>
          <a:p>
            <a:pPr lvl="0"/>
            <a:r>
              <a:rPr lang="en-US" sz="1400" b="1" dirty="0" smtClean="0">
                <a:solidFill>
                  <a:prstClr val="black"/>
                </a:solidFill>
              </a:rPr>
              <a:t>URL</a:t>
            </a:r>
            <a:r>
              <a:rPr lang="en-US" sz="1400" b="1" dirty="0">
                <a:solidFill>
                  <a:prstClr val="black"/>
                </a:solidFill>
              </a:rPr>
              <a:t>: </a:t>
            </a:r>
            <a:r>
              <a:rPr lang="en-US" sz="1400" b="1" dirty="0" err="1">
                <a:solidFill>
                  <a:prstClr val="black"/>
                </a:solidFill>
              </a:rPr>
              <a:t>www</a:t>
            </a:r>
            <a:r>
              <a:rPr lang="en-US" sz="1400" b="1" dirty="0" err="1" smtClean="0">
                <a:solidFill>
                  <a:prstClr val="black"/>
                </a:solidFill>
              </a:rPr>
              <a:t>.craigslist.org</a:t>
            </a:r>
            <a:endParaRPr lang="en-US" sz="1400" b="1" dirty="0">
              <a:solidFill>
                <a:prstClr val="black"/>
              </a:solidFill>
            </a:endParaRPr>
          </a:p>
          <a:p>
            <a:pPr lvl="0"/>
            <a:r>
              <a:rPr lang="en-US" sz="1400" b="1" dirty="0">
                <a:solidFill>
                  <a:prstClr val="black"/>
                </a:solidFill>
              </a:rPr>
              <a:t>Date of looked: 1.19.2012</a:t>
            </a:r>
          </a:p>
        </p:txBody>
      </p:sp>
    </p:spTree>
    <p:extLst>
      <p:ext uri="{BB962C8B-B14F-4D97-AF65-F5344CB8AC3E}">
        <p14:creationId xmlns:p14="http://schemas.microsoft.com/office/powerpoint/2010/main" val="17541895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 3.png"/>
          <p:cNvPicPr>
            <a:picLocks noGrp="1" noChangeAspect="1"/>
          </p:cNvPicPr>
          <p:nvPr>
            <p:ph idx="1"/>
          </p:nvPr>
        </p:nvPicPr>
        <p:blipFill>
          <a:blip r:embed="rId2">
            <a:extLst>
              <a:ext uri="{28A0092B-C50C-407E-A947-70E740481C1C}">
                <a14:useLocalDpi xmlns:a14="http://schemas.microsoft.com/office/drawing/2010/main" val="0"/>
              </a:ext>
            </a:extLst>
          </a:blip>
          <a:srcRect t="-4657" b="-4657"/>
          <a:stretch>
            <a:fillRect/>
          </a:stretch>
        </p:blipFill>
        <p:spPr>
          <a:xfrm>
            <a:off x="457200" y="287338"/>
            <a:ext cx="8229600" cy="5838825"/>
          </a:xfrm>
        </p:spPr>
      </p:pic>
    </p:spTree>
    <p:extLst>
      <p:ext uri="{BB962C8B-B14F-4D97-AF65-F5344CB8AC3E}">
        <p14:creationId xmlns:p14="http://schemas.microsoft.com/office/powerpoint/2010/main" val="36885788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8562407"/>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0" baseline="0" dirty="0" smtClean="0"/>
                        <a:t>the glance of this site is fun, childish and interesting. The main page is full of images, which are mostly covers of books or newspapers. Since there is no explanations or information of soring, it’s even more interesting.</a:t>
                      </a:r>
                    </a:p>
                    <a:p>
                      <a:endParaRPr lang="en-US" sz="1400" b="0" baseline="0" dirty="0" smtClean="0"/>
                    </a:p>
                  </a:txBody>
                  <a:tcPr/>
                </a:tc>
              </a:tr>
              <a:tr h="1300166">
                <a:tc>
                  <a:txBody>
                    <a:bodyPr/>
                    <a:lstStyle/>
                    <a:p>
                      <a:r>
                        <a:rPr lang="en-US" b="0" dirty="0" smtClean="0"/>
                        <a:t>Functionality</a:t>
                      </a:r>
                    </a:p>
                    <a:p>
                      <a:endParaRPr lang="en-US" b="0" dirty="0"/>
                    </a:p>
                  </a:txBody>
                  <a:tcPr>
                    <a:solidFill>
                      <a:srgbClr val="CCC1DA">
                        <a:alpha val="20000"/>
                      </a:srgbClr>
                    </a:solidFill>
                  </a:tcPr>
                </a:tc>
                <a:tc>
                  <a:txBody>
                    <a:bodyPr/>
                    <a:lstStyle/>
                    <a:p>
                      <a:r>
                        <a:rPr lang="en-US" sz="1400" b="0" dirty="0" smtClean="0"/>
                        <a:t>There</a:t>
                      </a:r>
                      <a:r>
                        <a:rPr lang="en-US" sz="1400" b="0" baseline="0" dirty="0" smtClean="0"/>
                        <a:t> is no secondary pages, yet the only the main page. However, when one of photos is clicked, the page puts the photo on the top of the main page, plus, gives a little bit of information about the photo. </a:t>
                      </a:r>
                    </a:p>
                    <a:p>
                      <a:r>
                        <a:rPr lang="en-US" sz="1400" b="0" baseline="0" dirty="0" smtClean="0"/>
                        <a:t>In addition, when you click the ‘info’ button, you will the information about the site on top of the site.</a:t>
                      </a:r>
                      <a:endParaRPr lang="en-US" sz="1400" b="0" dirty="0"/>
                    </a:p>
                  </a:txBody>
                  <a:tcPr/>
                </a:tc>
              </a:tr>
              <a:tr h="1300166">
                <a:tc>
                  <a:txBody>
                    <a:bodyPr/>
                    <a:lstStyle/>
                    <a:p>
                      <a:r>
                        <a:rPr lang="en-US" b="0" dirty="0" smtClean="0"/>
                        <a:t>Interactivity</a:t>
                      </a:r>
                    </a:p>
                    <a:p>
                      <a:endParaRPr lang="en-US" b="0" dirty="0"/>
                    </a:p>
                  </a:txBody>
                  <a:tcPr>
                    <a:solidFill>
                      <a:srgbClr val="CCC1DA"/>
                    </a:solidFill>
                  </a:tcPr>
                </a:tc>
                <a:tc>
                  <a:txBody>
                    <a:bodyPr/>
                    <a:lstStyle/>
                    <a:p>
                      <a:r>
                        <a:rPr lang="en-US" sz="1400" b="0" dirty="0" smtClean="0"/>
                        <a:t>There is no categorize or sorting</a:t>
                      </a:r>
                      <a:r>
                        <a:rPr lang="en-US" sz="1400" b="0" baseline="0" dirty="0" smtClean="0"/>
                        <a:t> in the site.</a:t>
                      </a:r>
                    </a:p>
                    <a:p>
                      <a:endParaRPr lang="en-US" sz="1400" b="0" dirty="0"/>
                    </a:p>
                  </a:txBody>
                  <a:tcPr/>
                </a:tc>
              </a:tr>
              <a:tr h="1300166">
                <a:tc>
                  <a:txBody>
                    <a:bodyPr/>
                    <a:lstStyle/>
                    <a:p>
                      <a:r>
                        <a:rPr lang="en-US" b="0" dirty="0" smtClean="0"/>
                        <a:t>Navigation</a:t>
                      </a:r>
                      <a:endParaRPr lang="en-US" b="0" dirty="0"/>
                    </a:p>
                  </a:txBody>
                  <a:tcPr>
                    <a:solidFill>
                      <a:srgbClr val="CCC1DA">
                        <a:alpha val="20000"/>
                      </a:srgbClr>
                    </a:solidFill>
                  </a:tcPr>
                </a:tc>
                <a:tc>
                  <a:txBody>
                    <a:bodyPr/>
                    <a:lstStyle/>
                    <a:p>
                      <a:r>
                        <a:rPr lang="en-US" sz="1400" b="0" dirty="0" smtClean="0"/>
                        <a:t>No</a:t>
                      </a:r>
                      <a:r>
                        <a:rPr lang="en-US" sz="1400" b="0" baseline="0" dirty="0" smtClean="0"/>
                        <a:t> navigation part in either header or footer. </a:t>
                      </a:r>
                    </a:p>
                    <a:p>
                      <a:r>
                        <a:rPr lang="en-US" sz="1400" b="0" baseline="0" dirty="0" smtClean="0"/>
                        <a:t>When you want to go different page, you will need to scroll down, and click another photo, or click the logo.</a:t>
                      </a:r>
                      <a:endParaRPr lang="en-US" sz="1400" b="0" dirty="0"/>
                    </a:p>
                  </a:txBody>
                  <a:tcPr/>
                </a:tc>
              </a:tr>
            </a:tbl>
          </a:graphicData>
        </a:graphic>
      </p:graphicFrame>
      <p:sp>
        <p:nvSpPr>
          <p:cNvPr id="2" name="Rectangle 1"/>
          <p:cNvSpPr/>
          <p:nvPr/>
        </p:nvSpPr>
        <p:spPr>
          <a:xfrm>
            <a:off x="478747" y="228902"/>
            <a:ext cx="4586553" cy="738664"/>
          </a:xfrm>
          <a:prstGeom prst="rect">
            <a:avLst/>
          </a:prstGeom>
        </p:spPr>
        <p:txBody>
          <a:bodyPr wrap="square">
            <a:spAutoFit/>
          </a:bodyPr>
          <a:lstStyle/>
          <a:p>
            <a:pPr lvl="0"/>
            <a:r>
              <a:rPr lang="en-US" sz="1400" b="1" dirty="0" smtClean="0">
                <a:solidFill>
                  <a:prstClr val="black"/>
                </a:solidFill>
              </a:rPr>
              <a:t>C.B.</a:t>
            </a:r>
          </a:p>
          <a:p>
            <a:pPr lvl="0"/>
            <a:r>
              <a:rPr lang="en-US" sz="1400" b="1" dirty="0" smtClean="0">
                <a:solidFill>
                  <a:prstClr val="black"/>
                </a:solidFill>
              </a:rPr>
              <a:t>URL</a:t>
            </a:r>
            <a:r>
              <a:rPr lang="en-US" sz="1400" b="1" dirty="0">
                <a:solidFill>
                  <a:prstClr val="black"/>
                </a:solidFill>
              </a:rPr>
              <a:t>: </a:t>
            </a:r>
            <a:r>
              <a:rPr lang="en-US" sz="1400" b="1" dirty="0" err="1">
                <a:solidFill>
                  <a:prstClr val="black"/>
                </a:solidFill>
              </a:rPr>
              <a:t>www</a:t>
            </a:r>
            <a:r>
              <a:rPr lang="en-US" sz="1400" b="1" dirty="0" err="1" smtClean="0">
                <a:solidFill>
                  <a:prstClr val="black"/>
                </a:solidFill>
              </a:rPr>
              <a:t>.christopher-brand.com</a:t>
            </a:r>
            <a:endParaRPr lang="en-US" sz="1400" b="1" dirty="0">
              <a:solidFill>
                <a:prstClr val="black"/>
              </a:solidFill>
            </a:endParaRPr>
          </a:p>
          <a:p>
            <a:pPr lvl="0"/>
            <a:r>
              <a:rPr lang="en-US" sz="1400" b="1" dirty="0">
                <a:solidFill>
                  <a:prstClr val="black"/>
                </a:solidFill>
              </a:rPr>
              <a:t>Date of looked: 1.19.2012</a:t>
            </a:r>
          </a:p>
        </p:txBody>
      </p:sp>
    </p:spTree>
    <p:extLst>
      <p:ext uri="{BB962C8B-B14F-4D97-AF65-F5344CB8AC3E}">
        <p14:creationId xmlns:p14="http://schemas.microsoft.com/office/powerpoint/2010/main" val="9069089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66155"/>
          </a:xfrm>
        </p:spPr>
        <p:txBody>
          <a:bodyPr>
            <a:normAutofit fontScale="90000"/>
          </a:bodyPr>
          <a:lstStyle/>
          <a:p>
            <a:r>
              <a:rPr lang="en-US" dirty="0" smtClean="0"/>
              <a:t>Site #2. </a:t>
            </a:r>
            <a:r>
              <a:rPr lang="en-US" dirty="0" smtClean="0"/>
              <a:t>UCSD</a:t>
            </a:r>
            <a:endParaRPr lang="en-US" sz="2200" dirty="0"/>
          </a:p>
        </p:txBody>
      </p:sp>
      <p:pic>
        <p:nvPicPr>
          <p:cNvPr id="5" name="Content Placeholder 4" descr="Picture 1.png"/>
          <p:cNvPicPr>
            <a:picLocks noGrp="1" noChangeAspect="1"/>
          </p:cNvPicPr>
          <p:nvPr>
            <p:ph idx="1"/>
          </p:nvPr>
        </p:nvPicPr>
        <p:blipFill>
          <a:blip r:embed="rId2">
            <a:extLst>
              <a:ext uri="{28A0092B-C50C-407E-A947-70E740481C1C}">
                <a14:useLocalDpi xmlns:a14="http://schemas.microsoft.com/office/drawing/2010/main" val="0"/>
              </a:ext>
            </a:extLst>
          </a:blip>
          <a:srcRect l="4179" r="4179"/>
          <a:stretch>
            <a:fillRect/>
          </a:stretch>
        </p:blipFill>
        <p:spPr>
          <a:xfrm>
            <a:off x="457200" y="1119188"/>
            <a:ext cx="8229600" cy="5006975"/>
          </a:xfrm>
        </p:spPr>
      </p:pic>
    </p:spTree>
    <p:extLst>
      <p:ext uri="{BB962C8B-B14F-4D97-AF65-F5344CB8AC3E}">
        <p14:creationId xmlns:p14="http://schemas.microsoft.com/office/powerpoint/2010/main" val="38133427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 4.png"/>
          <p:cNvPicPr>
            <a:picLocks noGrp="1" noChangeAspect="1"/>
          </p:cNvPicPr>
          <p:nvPr>
            <p:ph idx="1"/>
          </p:nvPr>
        </p:nvPicPr>
        <p:blipFill>
          <a:blip r:embed="rId2">
            <a:extLst>
              <a:ext uri="{28A0092B-C50C-407E-A947-70E740481C1C}">
                <a14:useLocalDpi xmlns:a14="http://schemas.microsoft.com/office/drawing/2010/main" val="0"/>
              </a:ext>
            </a:extLst>
          </a:blip>
          <a:srcRect t="-5291" b="-5291"/>
          <a:stretch>
            <a:fillRect/>
          </a:stretch>
        </p:blipFill>
        <p:spPr>
          <a:xfrm>
            <a:off x="457200" y="362838"/>
            <a:ext cx="8229600" cy="5763326"/>
          </a:xfrm>
        </p:spPr>
      </p:pic>
    </p:spTree>
    <p:extLst>
      <p:ext uri="{BB962C8B-B14F-4D97-AF65-F5344CB8AC3E}">
        <p14:creationId xmlns:p14="http://schemas.microsoft.com/office/powerpoint/2010/main" val="40098074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28378643"/>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The site is very much professional, academic, and very practical, </a:t>
                      </a:r>
                      <a:r>
                        <a:rPr lang="en-US" sz="1400" b="1" baseline="0" dirty="0" smtClean="0"/>
                        <a:t>b</a:t>
                      </a:r>
                      <a:r>
                        <a:rPr lang="en-US" sz="1400" b="1" baseline="0" dirty="0" smtClean="0"/>
                        <a:t>ecause it has a lot of information on the main page. Plus, the site is very well organized in many specified categories, so that viewer or users can find what they want easily.</a:t>
                      </a:r>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In the main page, there are number of buttons</a:t>
                      </a:r>
                      <a:r>
                        <a:rPr lang="en-US" sz="1400" b="1" baseline="0" dirty="0" smtClean="0"/>
                        <a:t> viewer can click and move into secondary pages, and if it is necessary viewer can click buttons on sub-menu in order to move to the information they want. Since</a:t>
                      </a:r>
                      <a:r>
                        <a:rPr lang="en-US" sz="1400" b="1" dirty="0" smtClean="0"/>
                        <a:t> there are fairly</a:t>
                      </a:r>
                      <a:r>
                        <a:rPr lang="en-US" sz="1400" b="1" baseline="0" dirty="0" smtClean="0"/>
                        <a:t> enough secondary pages under the main page, and it shows very detail and specific information so that viewer do not need to worry if they see what they need to see.</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They</a:t>
                      </a:r>
                      <a:r>
                        <a:rPr lang="en-US" sz="1400" b="1" baseline="0" dirty="0" smtClean="0"/>
                        <a:t> do not use cover flow, yet they have slid show like thing in the middle of the main page, which gives information about events or highlighted news. </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baseline="0" dirty="0" smtClean="0"/>
                        <a:t>The website seems it does not have the navigation bar either on header or footer but it has a search bar and site index on the right top corner.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1" baseline="0" dirty="0" smtClean="0"/>
                        <a:t>If you are in secondary pages, you will need to click the logo or click the back space to go back to previous page since the main page sent you to sub-pages.</a:t>
                      </a:r>
                      <a:endParaRPr lang="en-US" sz="1400" b="1" dirty="0" smtClean="0"/>
                    </a:p>
                    <a:p>
                      <a:endParaRPr lang="en-US" sz="1400" b="1" dirty="0"/>
                    </a:p>
                  </a:txBody>
                  <a:tcPr/>
                </a:tc>
              </a:tr>
            </a:tbl>
          </a:graphicData>
        </a:graphic>
      </p:graphicFrame>
      <p:sp>
        <p:nvSpPr>
          <p:cNvPr id="2" name="Rectangle 1"/>
          <p:cNvSpPr/>
          <p:nvPr/>
        </p:nvSpPr>
        <p:spPr>
          <a:xfrm>
            <a:off x="478747" y="228902"/>
            <a:ext cx="2286001" cy="738664"/>
          </a:xfrm>
          <a:prstGeom prst="rect">
            <a:avLst/>
          </a:prstGeom>
        </p:spPr>
        <p:txBody>
          <a:bodyPr>
            <a:spAutoFit/>
          </a:bodyPr>
          <a:lstStyle/>
          <a:p>
            <a:pPr lvl="0"/>
            <a:r>
              <a:rPr lang="en-US" sz="1400" b="1" dirty="0" smtClean="0">
                <a:solidFill>
                  <a:prstClr val="black"/>
                </a:solidFill>
              </a:rPr>
              <a:t>UCSD</a:t>
            </a:r>
          </a:p>
          <a:p>
            <a:pPr lvl="0"/>
            <a:r>
              <a:rPr lang="en-US" sz="1400" b="1" dirty="0" smtClean="0">
                <a:solidFill>
                  <a:prstClr val="black"/>
                </a:solidFill>
              </a:rPr>
              <a:t>URL</a:t>
            </a:r>
            <a:r>
              <a:rPr lang="en-US" sz="1400" b="1" dirty="0">
                <a:solidFill>
                  <a:prstClr val="black"/>
                </a:solidFill>
              </a:rPr>
              <a:t>: </a:t>
            </a:r>
            <a:r>
              <a:rPr lang="en-US" sz="1400" b="1" dirty="0" err="1">
                <a:solidFill>
                  <a:prstClr val="black"/>
                </a:solidFill>
              </a:rPr>
              <a:t>www</a:t>
            </a:r>
            <a:r>
              <a:rPr lang="en-US" sz="1400" b="1" dirty="0" err="1" smtClean="0">
                <a:solidFill>
                  <a:prstClr val="black"/>
                </a:solidFill>
              </a:rPr>
              <a:t>.ucsd.edu</a:t>
            </a:r>
            <a:endParaRPr lang="en-US" sz="1400" b="1" dirty="0">
              <a:solidFill>
                <a:prstClr val="black"/>
              </a:solidFill>
            </a:endParaRPr>
          </a:p>
          <a:p>
            <a:pPr lvl="0"/>
            <a:r>
              <a:rPr lang="en-US" sz="1400" b="1" dirty="0">
                <a:solidFill>
                  <a:prstClr val="black"/>
                </a:solidFill>
              </a:rPr>
              <a:t>Date of looked: 1.19.2012</a:t>
            </a:r>
          </a:p>
        </p:txBody>
      </p:sp>
    </p:spTree>
    <p:extLst>
      <p:ext uri="{BB962C8B-B14F-4D97-AF65-F5344CB8AC3E}">
        <p14:creationId xmlns:p14="http://schemas.microsoft.com/office/powerpoint/2010/main" val="17541895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509"/>
          </a:xfrm>
        </p:spPr>
        <p:txBody>
          <a:bodyPr>
            <a:normAutofit fontScale="90000"/>
          </a:bodyPr>
          <a:lstStyle/>
          <a:p>
            <a:r>
              <a:rPr lang="en-US" dirty="0" smtClean="0"/>
              <a:t>Site #3 NASA</a:t>
            </a:r>
            <a:endParaRPr lang="en-US" dirty="0"/>
          </a:p>
        </p:txBody>
      </p:sp>
      <p:pic>
        <p:nvPicPr>
          <p:cNvPr id="4" name="Content Placeholder 3" descr="Picture 5.png"/>
          <p:cNvPicPr>
            <a:picLocks noGrp="1" noChangeAspect="1"/>
          </p:cNvPicPr>
          <p:nvPr>
            <p:ph idx="1"/>
          </p:nvPr>
        </p:nvPicPr>
        <p:blipFill>
          <a:blip r:embed="rId2">
            <a:extLst>
              <a:ext uri="{28A0092B-C50C-407E-A947-70E740481C1C}">
                <a14:useLocalDpi xmlns:a14="http://schemas.microsoft.com/office/drawing/2010/main" val="0"/>
              </a:ext>
            </a:extLst>
          </a:blip>
          <a:srcRect l="990" r="990"/>
          <a:stretch>
            <a:fillRect/>
          </a:stretch>
        </p:blipFill>
        <p:spPr>
          <a:xfrm>
            <a:off x="457200" y="906463"/>
            <a:ext cx="8229600" cy="5219700"/>
          </a:xfrm>
        </p:spPr>
      </p:pic>
    </p:spTree>
    <p:extLst>
      <p:ext uri="{BB962C8B-B14F-4D97-AF65-F5344CB8AC3E}">
        <p14:creationId xmlns:p14="http://schemas.microsoft.com/office/powerpoint/2010/main" val="39075800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 6.png"/>
          <p:cNvPicPr>
            <a:picLocks noGrp="1" noChangeAspect="1"/>
          </p:cNvPicPr>
          <p:nvPr>
            <p:ph idx="1"/>
          </p:nvPr>
        </p:nvPicPr>
        <p:blipFill>
          <a:blip r:embed="rId2">
            <a:extLst>
              <a:ext uri="{28A0092B-C50C-407E-A947-70E740481C1C}">
                <a14:useLocalDpi xmlns:a14="http://schemas.microsoft.com/office/drawing/2010/main" val="0"/>
              </a:ext>
            </a:extLst>
          </a:blip>
          <a:srcRect l="4845" r="4845"/>
          <a:stretch>
            <a:fillRect/>
          </a:stretch>
        </p:blipFill>
        <p:spPr>
          <a:xfrm>
            <a:off x="457200" y="271463"/>
            <a:ext cx="4187825" cy="2917825"/>
          </a:xfrm>
        </p:spPr>
      </p:pic>
      <p:pic>
        <p:nvPicPr>
          <p:cNvPr id="6" name="Picture 5" descr="Picture 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789" y="3189943"/>
            <a:ext cx="5337465" cy="3382525"/>
          </a:xfrm>
          <a:prstGeom prst="rect">
            <a:avLst/>
          </a:prstGeom>
        </p:spPr>
      </p:pic>
    </p:spTree>
    <p:extLst>
      <p:ext uri="{BB962C8B-B14F-4D97-AF65-F5344CB8AC3E}">
        <p14:creationId xmlns:p14="http://schemas.microsoft.com/office/powerpoint/2010/main" val="405396270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222</TotalTime>
  <Words>1143</Words>
  <Application>Microsoft Macintosh PowerPoint</Application>
  <PresentationFormat>On-screen Show (4:3)</PresentationFormat>
  <Paragraphs>112</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Competitive Analysis: Portfolio</vt:lpstr>
      <vt:lpstr>Site #1 C.B.</vt:lpstr>
      <vt:lpstr>PowerPoint Presentation</vt:lpstr>
      <vt:lpstr>PowerPoint Presentation</vt:lpstr>
      <vt:lpstr>Site #2. UCSD</vt:lpstr>
      <vt:lpstr>PowerPoint Presentation</vt:lpstr>
      <vt:lpstr>PowerPoint Presentation</vt:lpstr>
      <vt:lpstr>Site #3 NASA</vt:lpstr>
      <vt:lpstr>PowerPoint Presentation</vt:lpstr>
      <vt:lpstr>PowerPoint Presentation</vt:lpstr>
      <vt:lpstr>Site #4 ADIDAS</vt:lpstr>
      <vt:lpstr>PowerPoint Presentation</vt:lpstr>
      <vt:lpstr>Site #5 GUCCI</vt:lpstr>
      <vt:lpstr>PowerPoint Presentation</vt:lpstr>
      <vt:lpstr>Site #6 Bang &amp; Olufsen</vt:lpstr>
      <vt:lpstr>PowerPoint Presentation</vt:lpstr>
      <vt:lpstr>Site #7 Doruk Eker</vt:lpstr>
      <vt:lpstr>PowerPoint Presentation</vt:lpstr>
      <vt:lpstr>PowerPoint Presentation</vt:lpstr>
      <vt:lpstr>Site #9 MOMA</vt:lpstr>
      <vt:lpstr>PowerPoint Presentation</vt:lpstr>
      <vt:lpstr>Site #10 Craigslist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Competitive Analysis: Portfolio</dc:title>
  <dc:creator>Jeongho Cho</dc:creator>
  <cp:lastModifiedBy>Jeongho Cho</cp:lastModifiedBy>
  <cp:revision>23</cp:revision>
  <dcterms:created xsi:type="dcterms:W3CDTF">2012-01-19T22:00:18Z</dcterms:created>
  <dcterms:modified xsi:type="dcterms:W3CDTF">2012-01-20T03:58:19Z</dcterms:modified>
</cp:coreProperties>
</file>